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96" r:id="rId2"/>
    <p:sldId id="399" r:id="rId3"/>
    <p:sldId id="451" r:id="rId4"/>
    <p:sldId id="455" r:id="rId5"/>
    <p:sldId id="456" r:id="rId6"/>
    <p:sldId id="457" r:id="rId7"/>
    <p:sldId id="458" r:id="rId8"/>
    <p:sldId id="459" r:id="rId9"/>
    <p:sldId id="461" r:id="rId10"/>
    <p:sldId id="462" r:id="rId11"/>
    <p:sldId id="463" r:id="rId12"/>
    <p:sldId id="449" r:id="rId13"/>
    <p:sldId id="465" r:id="rId14"/>
    <p:sldId id="468" r:id="rId15"/>
    <p:sldId id="469" r:id="rId16"/>
    <p:sldId id="470" r:id="rId17"/>
    <p:sldId id="471" r:id="rId18"/>
    <p:sldId id="467" r:id="rId19"/>
    <p:sldId id="472" r:id="rId20"/>
    <p:sldId id="473" r:id="rId21"/>
    <p:sldId id="474" r:id="rId22"/>
    <p:sldId id="475" r:id="rId23"/>
    <p:sldId id="476" r:id="rId24"/>
    <p:sldId id="477" r:id="rId25"/>
    <p:sldId id="478" r:id="rId26"/>
    <p:sldId id="479" r:id="rId27"/>
    <p:sldId id="485" r:id="rId28"/>
    <p:sldId id="481" r:id="rId29"/>
    <p:sldId id="482" r:id="rId30"/>
    <p:sldId id="483" r:id="rId31"/>
    <p:sldId id="484" r:id="rId32"/>
    <p:sldId id="464" r:id="rId33"/>
    <p:sldId id="486" r:id="rId34"/>
    <p:sldId id="487" r:id="rId35"/>
    <p:sldId id="488" r:id="rId36"/>
    <p:sldId id="489" r:id="rId37"/>
    <p:sldId id="490" r:id="rId38"/>
    <p:sldId id="491" r:id="rId39"/>
    <p:sldId id="493" r:id="rId40"/>
    <p:sldId id="492" r:id="rId41"/>
    <p:sldId id="496" r:id="rId42"/>
    <p:sldId id="497" r:id="rId43"/>
    <p:sldId id="495" r:id="rId44"/>
    <p:sldId id="401" r:id="rId45"/>
    <p:sldId id="428" r:id="rId46"/>
    <p:sldId id="447" r:id="rId4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FED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23" autoAdjust="0"/>
    <p:restoredTop sz="85045" autoAdjust="0"/>
  </p:normalViewPr>
  <p:slideViewPr>
    <p:cSldViewPr snapToGrid="0" snapToObjects="1">
      <p:cViewPr varScale="1">
        <p:scale>
          <a:sx n="123" d="100"/>
          <a:sy n="123" d="100"/>
        </p:scale>
        <p:origin x="200" y="8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COP4020</a:t>
            </a:r>
          </a:p>
          <a:p>
            <a:r>
              <a:rPr lang="en-US" dirty="0"/>
              <a:t>Pete Dobbins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Study Programming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Central to Computing</a:t>
            </a:r>
          </a:p>
          <a:p>
            <a:pPr>
              <a:spcBef>
                <a:spcPts val="800"/>
              </a:spcBef>
            </a:pPr>
            <a:r>
              <a:rPr lang="en-US" dirty="0"/>
              <a:t>Helps with language selection</a:t>
            </a:r>
          </a:p>
          <a:p>
            <a:pPr>
              <a:spcBef>
                <a:spcPts val="800"/>
              </a:spcBef>
            </a:pPr>
            <a:r>
              <a:rPr lang="en-US" dirty="0"/>
              <a:t>Easier to learn new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Help you make better use of the language you choose</a:t>
            </a:r>
          </a:p>
          <a:p>
            <a:pPr>
              <a:spcBef>
                <a:spcPts val="800"/>
              </a:spcBef>
            </a:pPr>
            <a:r>
              <a:rPr lang="en-US" dirty="0"/>
              <a:t>Help you utilize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A8571-7326-0A4D-9FE4-0169061D42B6}"/>
              </a:ext>
            </a:extLst>
          </p:cNvPr>
          <p:cNvSpPr txBox="1"/>
          <p:nvPr/>
        </p:nvSpPr>
        <p:spPr>
          <a:xfrm>
            <a:off x="4204926" y="1322841"/>
            <a:ext cx="4497371" cy="646331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better use of language technology wherever it appears or may be useful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E6019-EEAD-DD47-92EA-B0B24E77A6C4}"/>
              </a:ext>
            </a:extLst>
          </p:cNvPr>
          <p:cNvSpPr txBox="1"/>
          <p:nvPr/>
        </p:nvSpPr>
        <p:spPr>
          <a:xfrm>
            <a:off x="4204926" y="2136603"/>
            <a:ext cx="2226871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Tool Customization</a:t>
            </a:r>
          </a:p>
        </p:txBody>
      </p:sp>
    </p:spTree>
    <p:extLst>
      <p:ext uri="{BB962C8B-B14F-4D97-AF65-F5344CB8AC3E}">
        <p14:creationId xmlns:p14="http://schemas.microsoft.com/office/powerpoint/2010/main" val="281654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Study Programming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Central to Computing</a:t>
            </a:r>
          </a:p>
          <a:p>
            <a:pPr>
              <a:spcBef>
                <a:spcPts val="800"/>
              </a:spcBef>
            </a:pPr>
            <a:r>
              <a:rPr lang="en-US" dirty="0"/>
              <a:t>Helps with language selection</a:t>
            </a:r>
          </a:p>
          <a:p>
            <a:pPr>
              <a:spcBef>
                <a:spcPts val="800"/>
              </a:spcBef>
            </a:pPr>
            <a:r>
              <a:rPr lang="en-US" dirty="0"/>
              <a:t>Easier to learn new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Help you make better use of the language you choose</a:t>
            </a:r>
          </a:p>
          <a:p>
            <a:pPr>
              <a:spcBef>
                <a:spcPts val="800"/>
              </a:spcBef>
            </a:pPr>
            <a:r>
              <a:rPr lang="en-US" dirty="0"/>
              <a:t>Help you utilize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A8571-7326-0A4D-9FE4-0169061D42B6}"/>
              </a:ext>
            </a:extLst>
          </p:cNvPr>
          <p:cNvSpPr txBox="1"/>
          <p:nvPr/>
        </p:nvSpPr>
        <p:spPr>
          <a:xfrm>
            <a:off x="4204926" y="1322841"/>
            <a:ext cx="4497371" cy="646331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better use of language technology wherever it appears or may be useful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E6019-EEAD-DD47-92EA-B0B24E77A6C4}"/>
              </a:ext>
            </a:extLst>
          </p:cNvPr>
          <p:cNvSpPr txBox="1"/>
          <p:nvPr/>
        </p:nvSpPr>
        <p:spPr>
          <a:xfrm>
            <a:off x="4204926" y="2136603"/>
            <a:ext cx="2226871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Tool Customization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53640-7DC3-5041-A0A3-1E5E8CD2C54D}"/>
              </a:ext>
            </a:extLst>
          </p:cNvPr>
          <p:cNvSpPr txBox="1"/>
          <p:nvPr/>
        </p:nvSpPr>
        <p:spPr>
          <a:xfrm>
            <a:off x="1360790" y="4177395"/>
            <a:ext cx="607839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Parse </a:t>
            </a:r>
            <a:r>
              <a:rPr lang="en-US" dirty="0">
                <a:sym typeface="Wingdings" pitchFamily="2" charset="2"/>
              </a:rPr>
              <a:t> Analyze  Generate  Optimize  Manipulate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F5E9DFA-0192-3444-9502-0B3B05E9EF06}"/>
              </a:ext>
            </a:extLst>
          </p:cNvPr>
          <p:cNvSpPr/>
          <p:nvPr/>
        </p:nvSpPr>
        <p:spPr>
          <a:xfrm rot="16200000">
            <a:off x="4277942" y="1020893"/>
            <a:ext cx="227784" cy="5908732"/>
          </a:xfrm>
          <a:prstGeom prst="rightBrac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59BC4-3B44-3A47-8DCA-6B894C666E77}"/>
              </a:ext>
            </a:extLst>
          </p:cNvPr>
          <p:cNvSpPr txBox="1"/>
          <p:nvPr/>
        </p:nvSpPr>
        <p:spPr>
          <a:xfrm>
            <a:off x="3473812" y="3428039"/>
            <a:ext cx="18360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74441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893854"/>
            <a:ext cx="8234946" cy="837009"/>
          </a:xfrm>
        </p:spPr>
        <p:txBody>
          <a:bodyPr/>
          <a:lstStyle/>
          <a:p>
            <a:r>
              <a:rPr lang="en-US" dirty="0"/>
              <a:t>Programming Languages Give Us…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730863"/>
            <a:ext cx="8234945" cy="307412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2400" dirty="0"/>
              <a:t>Ways of expressing algorithms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Abstraction of virtual machine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Formal notations</a:t>
            </a:r>
          </a:p>
        </p:txBody>
      </p:sp>
    </p:spTree>
    <p:extLst>
      <p:ext uri="{BB962C8B-B14F-4D97-AF65-F5344CB8AC3E}">
        <p14:creationId xmlns:p14="http://schemas.microsoft.com/office/powerpoint/2010/main" val="17351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Specification of programming languages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Programming language spectrum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Design and implementation issues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Points of view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Thematic organization for our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A2C0A-9AEB-BD42-A365-213A811B3590}"/>
              </a:ext>
            </a:extLst>
          </p:cNvPr>
          <p:cNvSpPr txBox="1"/>
          <p:nvPr/>
        </p:nvSpPr>
        <p:spPr>
          <a:xfrm>
            <a:off x="5083444" y="1361588"/>
            <a:ext cx="3618853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Syntax</a:t>
            </a:r>
            <a:r>
              <a:rPr lang="en-US" dirty="0"/>
              <a:t>:  describe legal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F7772-7068-AF46-B1EA-BA47114EB703}"/>
              </a:ext>
            </a:extLst>
          </p:cNvPr>
          <p:cNvSpPr txBox="1"/>
          <p:nvPr/>
        </p:nvSpPr>
        <p:spPr>
          <a:xfrm>
            <a:off x="5079568" y="1893697"/>
            <a:ext cx="3618853" cy="1754326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Semantics</a:t>
            </a:r>
            <a:r>
              <a:rPr lang="en-US" dirty="0"/>
              <a:t>:  describe program meaning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dirty="0"/>
              <a:t>Operational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dirty="0"/>
              <a:t>Denotational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dirty="0"/>
              <a:t>Axiomatic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dirty="0"/>
              <a:t>Attribute Grammar</a:t>
            </a:r>
          </a:p>
        </p:txBody>
      </p:sp>
    </p:spTree>
    <p:extLst>
      <p:ext uri="{BB962C8B-B14F-4D97-AF65-F5344CB8AC3E}">
        <p14:creationId xmlns:p14="http://schemas.microsoft.com/office/powerpoint/2010/main" val="238987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Specification of programming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Programming language spectrum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Design and implementation issues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Points of view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Thematic organization for our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A2C0A-9AEB-BD42-A365-213A811B3590}"/>
              </a:ext>
            </a:extLst>
          </p:cNvPr>
          <p:cNvSpPr txBox="1"/>
          <p:nvPr/>
        </p:nvSpPr>
        <p:spPr>
          <a:xfrm>
            <a:off x="5083444" y="1361588"/>
            <a:ext cx="3618853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Imperative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645AA-2407-7F40-88A7-67F27BE0E2B7}"/>
              </a:ext>
            </a:extLst>
          </p:cNvPr>
          <p:cNvSpPr txBox="1"/>
          <p:nvPr/>
        </p:nvSpPr>
        <p:spPr>
          <a:xfrm>
            <a:off x="5083444" y="1829265"/>
            <a:ext cx="3618853" cy="1200329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Declarative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dirty="0"/>
              <a:t>functional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dirty="0"/>
              <a:t>logic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dirty="0"/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70784-8196-D440-96C6-3467C190092F}"/>
              </a:ext>
            </a:extLst>
          </p:cNvPr>
          <p:cNvSpPr txBox="1"/>
          <p:nvPr/>
        </p:nvSpPr>
        <p:spPr>
          <a:xfrm>
            <a:off x="5083443" y="3141496"/>
            <a:ext cx="3618853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Concurrent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8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Specification of programming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Programming language spectrum</a:t>
            </a:r>
          </a:p>
          <a:p>
            <a:pPr>
              <a:spcBef>
                <a:spcPts val="800"/>
              </a:spcBef>
            </a:pPr>
            <a:r>
              <a:rPr lang="en-US" dirty="0"/>
              <a:t>Design and implementation issues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Points of view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Thematic organization for our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A2C0A-9AEB-BD42-A365-213A811B3590}"/>
              </a:ext>
            </a:extLst>
          </p:cNvPr>
          <p:cNvSpPr txBox="1"/>
          <p:nvPr/>
        </p:nvSpPr>
        <p:spPr>
          <a:xfrm>
            <a:off x="5083444" y="1361588"/>
            <a:ext cx="3618853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Language Features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645AA-2407-7F40-88A7-67F27BE0E2B7}"/>
              </a:ext>
            </a:extLst>
          </p:cNvPr>
          <p:cNvSpPr txBox="1"/>
          <p:nvPr/>
        </p:nvSpPr>
        <p:spPr>
          <a:xfrm>
            <a:off x="5083444" y="1829265"/>
            <a:ext cx="3618853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Compilers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70784-8196-D440-96C6-3467C190092F}"/>
              </a:ext>
            </a:extLst>
          </p:cNvPr>
          <p:cNvSpPr txBox="1"/>
          <p:nvPr/>
        </p:nvSpPr>
        <p:spPr>
          <a:xfrm>
            <a:off x="5083443" y="2296942"/>
            <a:ext cx="3618853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Interpreters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8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Specification of programming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Programming language spectrum</a:t>
            </a:r>
          </a:p>
          <a:p>
            <a:pPr>
              <a:spcBef>
                <a:spcPts val="800"/>
              </a:spcBef>
            </a:pPr>
            <a:r>
              <a:rPr lang="en-US" dirty="0"/>
              <a:t>Design and implementation issues</a:t>
            </a:r>
          </a:p>
          <a:p>
            <a:pPr>
              <a:spcBef>
                <a:spcPts val="800"/>
              </a:spcBef>
            </a:pPr>
            <a:r>
              <a:rPr lang="en-US" dirty="0"/>
              <a:t>Points of view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Thematic organization for our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A2C0A-9AEB-BD42-A365-213A811B3590}"/>
              </a:ext>
            </a:extLst>
          </p:cNvPr>
          <p:cNvSpPr txBox="1"/>
          <p:nvPr/>
        </p:nvSpPr>
        <p:spPr>
          <a:xfrm>
            <a:off x="5083444" y="1361588"/>
            <a:ext cx="3618853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Designer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645AA-2407-7F40-88A7-67F27BE0E2B7}"/>
              </a:ext>
            </a:extLst>
          </p:cNvPr>
          <p:cNvSpPr txBox="1"/>
          <p:nvPr/>
        </p:nvSpPr>
        <p:spPr>
          <a:xfrm>
            <a:off x="5083444" y="1829265"/>
            <a:ext cx="3618853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Implementer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70784-8196-D440-96C6-3467C190092F}"/>
              </a:ext>
            </a:extLst>
          </p:cNvPr>
          <p:cNvSpPr txBox="1"/>
          <p:nvPr/>
        </p:nvSpPr>
        <p:spPr>
          <a:xfrm>
            <a:off x="5083443" y="2296942"/>
            <a:ext cx="3618853" cy="369332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User</a:t>
            </a:r>
            <a:endParaRPr lang="en-US" dirty="0"/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C65B1816-2FCE-0348-B80F-020733ABAD3E}"/>
              </a:ext>
            </a:extLst>
          </p:cNvPr>
          <p:cNvSpPr/>
          <p:nvPr/>
        </p:nvSpPr>
        <p:spPr>
          <a:xfrm>
            <a:off x="2380421" y="2764619"/>
            <a:ext cx="4626666" cy="212945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care about all three!</a:t>
            </a:r>
          </a:p>
        </p:txBody>
      </p:sp>
    </p:spTree>
    <p:extLst>
      <p:ext uri="{BB962C8B-B14F-4D97-AF65-F5344CB8AC3E}">
        <p14:creationId xmlns:p14="http://schemas.microsoft.com/office/powerpoint/2010/main" val="208755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Specification of programming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Programming language spectrum</a:t>
            </a:r>
          </a:p>
          <a:p>
            <a:pPr>
              <a:spcBef>
                <a:spcPts val="800"/>
              </a:spcBef>
            </a:pPr>
            <a:r>
              <a:rPr lang="en-US" dirty="0"/>
              <a:t>Design and implementation issues</a:t>
            </a:r>
          </a:p>
          <a:p>
            <a:pPr>
              <a:spcBef>
                <a:spcPts val="800"/>
              </a:spcBef>
            </a:pPr>
            <a:r>
              <a:rPr lang="en-US" dirty="0"/>
              <a:t>Points of view</a:t>
            </a:r>
          </a:p>
          <a:p>
            <a:pPr>
              <a:spcBef>
                <a:spcPts val="800"/>
              </a:spcBef>
            </a:pPr>
            <a:r>
              <a:rPr lang="en-US" dirty="0"/>
              <a:t>Thematic organization for our sequence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DD0EE-B209-764C-94BE-6414C148D33A}"/>
              </a:ext>
            </a:extLst>
          </p:cNvPr>
          <p:cNvSpPr txBox="1"/>
          <p:nvPr/>
        </p:nvSpPr>
        <p:spPr>
          <a:xfrm>
            <a:off x="777107" y="3597245"/>
            <a:ext cx="1836043" cy="923330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arranged to meet the needs of our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800F7-33D0-6841-882D-CDC2AEA82E62}"/>
              </a:ext>
            </a:extLst>
          </p:cNvPr>
          <p:cNvSpPr txBox="1"/>
          <p:nvPr/>
        </p:nvSpPr>
        <p:spPr>
          <a:xfrm>
            <a:off x="3323475" y="3597245"/>
            <a:ext cx="18360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leverage material synergy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01A01-ECF1-9B43-9E80-DF583ECDC62C}"/>
              </a:ext>
            </a:extLst>
          </p:cNvPr>
          <p:cNvSpPr txBox="1"/>
          <p:nvPr/>
        </p:nvSpPr>
        <p:spPr>
          <a:xfrm>
            <a:off x="5869843" y="3233401"/>
            <a:ext cx="285406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Functional Programming</a:t>
            </a: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2F1E3493-9569-A14A-83D6-F4FF9AAC4406}"/>
              </a:ext>
            </a:extLst>
          </p:cNvPr>
          <p:cNvSpPr/>
          <p:nvPr/>
        </p:nvSpPr>
        <p:spPr>
          <a:xfrm>
            <a:off x="7013610" y="3771816"/>
            <a:ext cx="566530" cy="526774"/>
          </a:xfrm>
          <a:prstGeom prst="plus">
            <a:avLst>
              <a:gd name="adj" fmla="val 40094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882EF-D3C4-AD44-BF9A-2571DAFC4D00}"/>
              </a:ext>
            </a:extLst>
          </p:cNvPr>
          <p:cNvSpPr txBox="1"/>
          <p:nvPr/>
        </p:nvSpPr>
        <p:spPr>
          <a:xfrm>
            <a:off x="5869843" y="4467673"/>
            <a:ext cx="285406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Denotational Semantics</a:t>
            </a:r>
          </a:p>
        </p:txBody>
      </p:sp>
    </p:spTree>
    <p:extLst>
      <p:ext uri="{BB962C8B-B14F-4D97-AF65-F5344CB8AC3E}">
        <p14:creationId xmlns:p14="http://schemas.microsoft.com/office/powerpoint/2010/main" val="218436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So Many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Language Evolution</a:t>
            </a:r>
          </a:p>
          <a:p>
            <a:pPr>
              <a:spcBef>
                <a:spcPts val="800"/>
              </a:spcBef>
            </a:pPr>
            <a:r>
              <a:rPr lang="en-US" dirty="0"/>
              <a:t>Special Purposes</a:t>
            </a:r>
          </a:p>
          <a:p>
            <a:pPr>
              <a:spcBef>
                <a:spcPts val="800"/>
              </a:spcBef>
            </a:pPr>
            <a:r>
              <a:rPr lang="en-US" dirty="0"/>
              <a:t>Personal Preferences</a:t>
            </a:r>
          </a:p>
        </p:txBody>
      </p:sp>
    </p:spTree>
    <p:extLst>
      <p:ext uri="{BB962C8B-B14F-4D97-AF65-F5344CB8AC3E}">
        <p14:creationId xmlns:p14="http://schemas.microsoft.com/office/powerpoint/2010/main" val="373299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What Makes a Language Successful?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Expressive power</a:t>
            </a:r>
          </a:p>
          <a:p>
            <a:pPr>
              <a:spcBef>
                <a:spcPts val="800"/>
              </a:spcBef>
            </a:pPr>
            <a:r>
              <a:rPr lang="en-US" dirty="0"/>
              <a:t>Ease of implementation and availability</a:t>
            </a:r>
          </a:p>
          <a:p>
            <a:pPr>
              <a:spcBef>
                <a:spcPts val="800"/>
              </a:spcBef>
            </a:pPr>
            <a:r>
              <a:rPr lang="en-US" dirty="0"/>
              <a:t>Ease of use for novice</a:t>
            </a:r>
          </a:p>
          <a:p>
            <a:pPr>
              <a:spcBef>
                <a:spcPts val="800"/>
              </a:spcBef>
            </a:pPr>
            <a:r>
              <a:rPr lang="en-US" dirty="0"/>
              <a:t>Standardization</a:t>
            </a:r>
          </a:p>
          <a:p>
            <a:pPr>
              <a:spcBef>
                <a:spcPts val="800"/>
              </a:spcBef>
            </a:pPr>
            <a:r>
              <a:rPr lang="en-US" dirty="0"/>
              <a:t>Excellent compilers</a:t>
            </a:r>
          </a:p>
          <a:p>
            <a:pPr>
              <a:spcBef>
                <a:spcPts val="800"/>
              </a:spcBef>
            </a:pPr>
            <a:r>
              <a:rPr lang="en-US" dirty="0"/>
              <a:t>Economics, patronage, and inertia</a:t>
            </a:r>
          </a:p>
        </p:txBody>
      </p:sp>
    </p:spTree>
    <p:extLst>
      <p:ext uri="{BB962C8B-B14F-4D97-AF65-F5344CB8AC3E}">
        <p14:creationId xmlns:p14="http://schemas.microsoft.com/office/powerpoint/2010/main" val="384270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2400" dirty="0"/>
              <a:t>Why?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4515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200" dirty="0"/>
              <a:t>Interplay between Design and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Perspective of language implementer and the programmer</a:t>
            </a:r>
          </a:p>
          <a:p>
            <a:pPr>
              <a:spcBef>
                <a:spcPts val="800"/>
              </a:spcBef>
            </a:pPr>
            <a:r>
              <a:rPr lang="en-US" dirty="0"/>
              <a:t>We will consider: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Cases where implementation ease or difficulty affected language success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Language features now viewed as mistakes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Useful features that were omitted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Machine architecture making a feature too expensive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Other tradeoffs…</a:t>
            </a:r>
          </a:p>
        </p:txBody>
      </p:sp>
    </p:spTree>
    <p:extLst>
      <p:ext uri="{BB962C8B-B14F-4D97-AF65-F5344CB8AC3E}">
        <p14:creationId xmlns:p14="http://schemas.microsoft.com/office/powerpoint/2010/main" val="345002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200" dirty="0"/>
              <a:t>History of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Machine Language</a:t>
            </a:r>
          </a:p>
          <a:p>
            <a:pPr>
              <a:spcBef>
                <a:spcPts val="800"/>
              </a:spcBef>
            </a:pPr>
            <a:r>
              <a:rPr lang="en-US" dirty="0"/>
              <a:t>Assembly Language</a:t>
            </a:r>
          </a:p>
          <a:p>
            <a:pPr>
              <a:spcBef>
                <a:spcPts val="800"/>
              </a:spcBef>
            </a:pPr>
            <a:r>
              <a:rPr lang="en-US" dirty="0"/>
              <a:t>High Level Languages</a:t>
            </a:r>
          </a:p>
        </p:txBody>
      </p:sp>
    </p:spTree>
    <p:extLst>
      <p:ext uri="{BB962C8B-B14F-4D97-AF65-F5344CB8AC3E}">
        <p14:creationId xmlns:p14="http://schemas.microsoft.com/office/powerpoint/2010/main" val="2770685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200" dirty="0"/>
              <a:t>Language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Different languages support different programming paradigms</a:t>
            </a:r>
          </a:p>
          <a:p>
            <a:pPr>
              <a:spcBef>
                <a:spcPts val="800"/>
              </a:spcBef>
            </a:pPr>
            <a:r>
              <a:rPr lang="en-US" dirty="0"/>
              <a:t>Declarative languages focus on “what”</a:t>
            </a:r>
          </a:p>
          <a:p>
            <a:pPr>
              <a:spcBef>
                <a:spcPts val="800"/>
              </a:spcBef>
            </a:pPr>
            <a:r>
              <a:rPr lang="en-US" dirty="0"/>
              <a:t>Imperative languages focus on “how”</a:t>
            </a:r>
          </a:p>
        </p:txBody>
      </p:sp>
    </p:spTree>
    <p:extLst>
      <p:ext uri="{BB962C8B-B14F-4D97-AF65-F5344CB8AC3E}">
        <p14:creationId xmlns:p14="http://schemas.microsoft.com/office/powerpoint/2010/main" val="380587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200" dirty="0"/>
              <a:t>Declarative Language Families:  Functional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Computational model based on recursive definition of functions</a:t>
            </a:r>
          </a:p>
          <a:p>
            <a:pPr>
              <a:spcBef>
                <a:spcPts val="800"/>
              </a:spcBef>
            </a:pPr>
            <a:r>
              <a:rPr lang="en-US" dirty="0"/>
              <a:t>Computation is evaluation of an expression</a:t>
            </a:r>
          </a:p>
          <a:p>
            <a:pPr>
              <a:spcBef>
                <a:spcPts val="800"/>
              </a:spcBef>
            </a:pPr>
            <a:r>
              <a:rPr lang="en-US" dirty="0"/>
              <a:t>Normal mathematical reasoning works</a:t>
            </a:r>
          </a:p>
          <a:p>
            <a:pPr>
              <a:spcBef>
                <a:spcPts val="800"/>
              </a:spcBef>
            </a:pPr>
            <a:r>
              <a:rPr lang="en-US" dirty="0"/>
              <a:t>Lisp, Scheme, ML, Haskell, </a:t>
            </a:r>
            <a:r>
              <a:rPr lang="en-US" dirty="0" err="1"/>
              <a:t>OCaml</a:t>
            </a:r>
            <a:r>
              <a:rPr lang="en-US" dirty="0"/>
              <a:t>, Kotlin</a:t>
            </a:r>
          </a:p>
        </p:txBody>
      </p:sp>
    </p:spTree>
    <p:extLst>
      <p:ext uri="{BB962C8B-B14F-4D97-AF65-F5344CB8AC3E}">
        <p14:creationId xmlns:p14="http://schemas.microsoft.com/office/powerpoint/2010/main" val="127408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200" dirty="0"/>
              <a:t>Declarative Language Families:  Dataflow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Model computation through the flow of information between nodes</a:t>
            </a:r>
          </a:p>
          <a:p>
            <a:pPr>
              <a:spcBef>
                <a:spcPts val="800"/>
              </a:spcBef>
            </a:pPr>
            <a:r>
              <a:rPr lang="en-US" dirty="0"/>
              <a:t>Inherently parallel</a:t>
            </a:r>
          </a:p>
          <a:p>
            <a:pPr>
              <a:spcBef>
                <a:spcPts val="800"/>
              </a:spcBef>
            </a:pPr>
            <a:r>
              <a:rPr lang="en-US" dirty="0"/>
              <a:t>ID, Val, Lucid</a:t>
            </a:r>
          </a:p>
        </p:txBody>
      </p:sp>
    </p:spTree>
    <p:extLst>
      <p:ext uri="{BB962C8B-B14F-4D97-AF65-F5344CB8AC3E}">
        <p14:creationId xmlns:p14="http://schemas.microsoft.com/office/powerpoint/2010/main" val="17461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200" dirty="0"/>
              <a:t>Declarative Language Families: 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Constraint-based</a:t>
            </a:r>
          </a:p>
          <a:p>
            <a:pPr>
              <a:spcBef>
                <a:spcPts val="800"/>
              </a:spcBef>
            </a:pPr>
            <a:r>
              <a:rPr lang="en-US" dirty="0"/>
              <a:t>Inspired by predicate logic</a:t>
            </a:r>
          </a:p>
          <a:p>
            <a:pPr>
              <a:spcBef>
                <a:spcPts val="800"/>
              </a:spcBef>
            </a:pPr>
            <a:r>
              <a:rPr lang="en-US" dirty="0"/>
              <a:t>Computation attempts to find values that satisfy certain relationships using goal directed search through a list of rules</a:t>
            </a:r>
          </a:p>
          <a:p>
            <a:pPr>
              <a:spcBef>
                <a:spcPts val="800"/>
              </a:spcBef>
            </a:pPr>
            <a:r>
              <a:rPr lang="en-US" dirty="0"/>
              <a:t>Prolog, SQL, XSLT, programmable spreadsheets</a:t>
            </a:r>
          </a:p>
        </p:txBody>
      </p:sp>
    </p:spTree>
    <p:extLst>
      <p:ext uri="{BB962C8B-B14F-4D97-AF65-F5344CB8AC3E}">
        <p14:creationId xmlns:p14="http://schemas.microsoft.com/office/powerpoint/2010/main" val="3479917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200" dirty="0"/>
              <a:t>Imperative Language Families:  von Neuman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Base means of computation is variable modification</a:t>
            </a:r>
          </a:p>
          <a:p>
            <a:pPr>
              <a:spcBef>
                <a:spcPts val="800"/>
              </a:spcBef>
            </a:pPr>
            <a:r>
              <a:rPr lang="en-US" dirty="0"/>
              <a:t>Based on statements [assignments] with side effects</a:t>
            </a:r>
          </a:p>
          <a:p>
            <a:pPr>
              <a:spcBef>
                <a:spcPts val="800"/>
              </a:spcBef>
            </a:pPr>
            <a:r>
              <a:rPr lang="en-US" dirty="0"/>
              <a:t>Fortran, Ada, Pascal, C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4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000" dirty="0"/>
              <a:t>Imperative Language Families:  Object Oriented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Related to von Neuman</a:t>
            </a:r>
          </a:p>
          <a:p>
            <a:pPr>
              <a:spcBef>
                <a:spcPts val="800"/>
              </a:spcBef>
            </a:pPr>
            <a:r>
              <a:rPr lang="en-US" dirty="0"/>
              <a:t>More structured and distributed view of memory and computation</a:t>
            </a:r>
          </a:p>
          <a:p>
            <a:pPr>
              <a:spcBef>
                <a:spcPts val="800"/>
              </a:spcBef>
            </a:pPr>
            <a:r>
              <a:rPr lang="en-US" dirty="0"/>
              <a:t>Computation is a collection of interactions between “objects” with their own internal state and routines to manage the state</a:t>
            </a:r>
          </a:p>
          <a:p>
            <a:pPr>
              <a:spcBef>
                <a:spcPts val="800"/>
              </a:spcBef>
            </a:pPr>
            <a:r>
              <a:rPr lang="en-US" dirty="0" err="1"/>
              <a:t>Simula</a:t>
            </a:r>
            <a:r>
              <a:rPr lang="en-US" dirty="0"/>
              <a:t> 67, Smalltalk, C++, Eiffel, Java, C#</a:t>
            </a:r>
          </a:p>
        </p:txBody>
      </p:sp>
    </p:spTree>
    <p:extLst>
      <p:ext uri="{BB962C8B-B14F-4D97-AF65-F5344CB8AC3E}">
        <p14:creationId xmlns:p14="http://schemas.microsoft.com/office/powerpoint/2010/main" val="3325199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000" dirty="0"/>
              <a:t>Imperative Language Families: 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Subset of von Neuman</a:t>
            </a:r>
          </a:p>
          <a:p>
            <a:pPr>
              <a:spcBef>
                <a:spcPts val="800"/>
              </a:spcBef>
            </a:pPr>
            <a:r>
              <a:rPr lang="en-US" dirty="0"/>
              <a:t>Focus on “gluing” independently developed components together</a:t>
            </a:r>
          </a:p>
          <a:p>
            <a:pPr>
              <a:spcBef>
                <a:spcPts val="800"/>
              </a:spcBef>
            </a:pPr>
            <a:r>
              <a:rPr lang="en-US" dirty="0"/>
              <a:t>Flexibility and ease of programming more than efficiency</a:t>
            </a:r>
          </a:p>
          <a:p>
            <a:pPr>
              <a:spcBef>
                <a:spcPts val="800"/>
              </a:spcBef>
            </a:pPr>
            <a:r>
              <a:rPr lang="en-US" dirty="0"/>
              <a:t>Often “dynamic”</a:t>
            </a:r>
          </a:p>
          <a:p>
            <a:pPr>
              <a:spcBef>
                <a:spcPts val="800"/>
              </a:spcBef>
            </a:pPr>
            <a:r>
              <a:rPr lang="en-US" dirty="0" err="1"/>
              <a:t>csh</a:t>
            </a:r>
            <a:r>
              <a:rPr lang="en-US" dirty="0"/>
              <a:t>, bash, awk, PHP, JavaScript, Perl, Python, Ruby, TCL, Groovy, Lua</a:t>
            </a:r>
          </a:p>
        </p:txBody>
      </p:sp>
    </p:spTree>
    <p:extLst>
      <p:ext uri="{BB962C8B-B14F-4D97-AF65-F5344CB8AC3E}">
        <p14:creationId xmlns:p14="http://schemas.microsoft.com/office/powerpoint/2010/main" val="2991297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000" dirty="0"/>
              <a:t>Imperative Language Families:  DSL / Embedded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Domain Specific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Embedded Languages</a:t>
            </a:r>
          </a:p>
        </p:txBody>
      </p:sp>
    </p:spTree>
    <p:extLst>
      <p:ext uri="{BB962C8B-B14F-4D97-AF65-F5344CB8AC3E}">
        <p14:creationId xmlns:p14="http://schemas.microsoft.com/office/powerpoint/2010/main" val="27032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Study Programming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Central to Computing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with language selection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Easier to learn new languages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 you make better use of the language you choose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 you utilize tools</a:t>
            </a:r>
          </a:p>
        </p:txBody>
      </p:sp>
    </p:spTree>
    <p:extLst>
      <p:ext uri="{BB962C8B-B14F-4D97-AF65-F5344CB8AC3E}">
        <p14:creationId xmlns:p14="http://schemas.microsoft.com/office/powerpoint/2010/main" val="3263498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000" dirty="0"/>
              <a:t>GC in C, </a:t>
            </a:r>
            <a:r>
              <a:rPr lang="en-US" sz="3000" dirty="0" err="1"/>
              <a:t>OCaml</a:t>
            </a:r>
            <a:r>
              <a:rPr lang="en-US" sz="3000" dirty="0"/>
              <a:t>, and Prolog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F007-F96D-A545-A421-9584C1310878}"/>
              </a:ext>
            </a:extLst>
          </p:cNvPr>
          <p:cNvSpPr txBox="1"/>
          <p:nvPr/>
        </p:nvSpPr>
        <p:spPr>
          <a:xfrm>
            <a:off x="327867" y="1224324"/>
            <a:ext cx="363468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int a, int b 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While ( a != b 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 a &gt; b ) a = a – b;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else b = b – a;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a;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E0DDE-AF92-A542-A35D-99A1867446A9}"/>
              </a:ext>
            </a:extLst>
          </p:cNvPr>
          <p:cNvSpPr txBox="1"/>
          <p:nvPr/>
        </p:nvSpPr>
        <p:spPr>
          <a:xfrm>
            <a:off x="4284948" y="1224324"/>
            <a:ext cx="453118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 err="1">
                <a:latin typeface="Consolas" panose="020B0609020204030204" pitchFamily="49" charset="0"/>
                <a:cs typeface="Consolas" panose="020B0609020204030204" pitchFamily="49" charset="0"/>
              </a:rPr>
              <a:t>OCaml</a:t>
            </a:r>
            <a:endParaRPr 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let rec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b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if a = b then a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else if a &gt; b then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 (a – b)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else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(b – 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D6500-DB03-5C45-8E32-1461F5F6ADB2}"/>
              </a:ext>
            </a:extLst>
          </p:cNvPr>
          <p:cNvSpPr txBox="1"/>
          <p:nvPr/>
        </p:nvSpPr>
        <p:spPr>
          <a:xfrm>
            <a:off x="1542448" y="3718289"/>
            <a:ext cx="548499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</a:rPr>
              <a:t>Prolog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(A,B,G) :- A = B, G = 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(A,B,G) :- A &gt; B, C is A-B,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(C,B,G)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(A,B,G) :- A &gt; B, C is B-A,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(C,A,G)</a:t>
            </a:r>
          </a:p>
        </p:txBody>
      </p:sp>
    </p:spTree>
    <p:extLst>
      <p:ext uri="{BB962C8B-B14F-4D97-AF65-F5344CB8AC3E}">
        <p14:creationId xmlns:p14="http://schemas.microsoft.com/office/powerpoint/2010/main" val="1979897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000" dirty="0"/>
              <a:t>Concurrent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Concurrent vs sequential is mostly independent of the declarative vs imperative classification</a:t>
            </a:r>
          </a:p>
          <a:p>
            <a:pPr>
              <a:spcBef>
                <a:spcPts val="800"/>
              </a:spcBef>
            </a:pPr>
            <a:r>
              <a:rPr lang="en-US" dirty="0"/>
              <a:t>Researchers are investigating expressing concurrency in all of the language classes mentioned previously</a:t>
            </a:r>
          </a:p>
          <a:p>
            <a:pPr>
              <a:spcBef>
                <a:spcPts val="800"/>
              </a:spcBef>
            </a:pPr>
            <a:r>
              <a:rPr lang="en-US" dirty="0"/>
              <a:t>Currently, most concurrent programs written with special library packages and / or compilers together with a sequential language</a:t>
            </a:r>
          </a:p>
          <a:p>
            <a:pPr>
              <a:spcBef>
                <a:spcPts val="800"/>
              </a:spcBef>
            </a:pPr>
            <a:r>
              <a:rPr lang="en-US" dirty="0"/>
              <a:t>A few widely used languages (Java, C#, Ada, C++11, Go, and </a:t>
            </a:r>
            <a:r>
              <a:rPr lang="en-US" dirty="0" err="1"/>
              <a:t>Matlab</a:t>
            </a:r>
            <a:r>
              <a:rPr lang="en-US" dirty="0"/>
              <a:t>) have explicitly concurrent features</a:t>
            </a:r>
          </a:p>
        </p:txBody>
      </p:sp>
    </p:spTree>
    <p:extLst>
      <p:ext uri="{BB962C8B-B14F-4D97-AF65-F5344CB8AC3E}">
        <p14:creationId xmlns:p14="http://schemas.microsoft.com/office/powerpoint/2010/main" val="2441473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893854"/>
            <a:ext cx="8234946" cy="837009"/>
          </a:xfrm>
        </p:spPr>
        <p:txBody>
          <a:bodyPr/>
          <a:lstStyle/>
          <a:p>
            <a:r>
              <a:rPr lang="en-US" dirty="0"/>
              <a:t>Language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730863"/>
            <a:ext cx="8234945" cy="307412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2400" dirty="0"/>
              <a:t>Compilation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Interpretation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Combination</a:t>
            </a:r>
          </a:p>
        </p:txBody>
      </p:sp>
    </p:spTree>
    <p:extLst>
      <p:ext uri="{BB962C8B-B14F-4D97-AF65-F5344CB8AC3E}">
        <p14:creationId xmlns:p14="http://schemas.microsoft.com/office/powerpoint/2010/main" val="312131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93821" y="2377440"/>
            <a:ext cx="3416030" cy="1326811"/>
          </a:xfrm>
        </p:spPr>
        <p:txBody>
          <a:bodyPr wrap="square" anchor="t">
            <a:norm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Compiler translates source</a:t>
            </a:r>
          </a:p>
          <a:p>
            <a:pPr>
              <a:spcBef>
                <a:spcPts val="800"/>
              </a:spcBef>
            </a:pPr>
            <a:r>
              <a:rPr lang="en-US" dirty="0"/>
              <a:t>Produces object code written to a file in a form understood by the OS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  <p:pic>
        <p:nvPicPr>
          <p:cNvPr id="4" name="Picture 5" descr="u01-01-P374514">
            <a:extLst>
              <a:ext uri="{FF2B5EF4-FFF2-40B4-BE49-F238E27FC236}">
                <a16:creationId xmlns:a16="http://schemas.microsoft.com/office/drawing/2014/main" id="{51FC9436-B75F-564A-9345-6A2978CD8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085763"/>
            <a:ext cx="3657600" cy="16184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56" y="893853"/>
            <a:ext cx="7556500" cy="837009"/>
          </a:xfrm>
        </p:spPr>
        <p:txBody>
          <a:bodyPr wrap="square" anchor="t">
            <a:normAutofit/>
          </a:bodyPr>
          <a:lstStyle/>
          <a:p>
            <a:r>
              <a:rPr lang="en-US"/>
              <a:t>Compilation:  High Level View</a:t>
            </a:r>
          </a:p>
        </p:txBody>
      </p:sp>
    </p:spTree>
    <p:extLst>
      <p:ext uri="{BB962C8B-B14F-4D97-AF65-F5344CB8AC3E}">
        <p14:creationId xmlns:p14="http://schemas.microsoft.com/office/powerpoint/2010/main" val="3441762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93821" y="2377440"/>
            <a:ext cx="3416030" cy="1326811"/>
          </a:xfrm>
        </p:spPr>
        <p:txBody>
          <a:bodyPr wrap="square" anchor="t">
            <a:norm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Almost pure compilation</a:t>
            </a:r>
          </a:p>
          <a:p>
            <a:pPr>
              <a:spcBef>
                <a:spcPts val="800"/>
              </a:spcBef>
            </a:pPr>
            <a:r>
              <a:rPr lang="en-US" dirty="0"/>
              <a:t>Linker merges application with source library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56" y="528090"/>
            <a:ext cx="7556500" cy="83700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Example:  Fortran</a:t>
            </a:r>
          </a:p>
        </p:txBody>
      </p:sp>
      <p:pic>
        <p:nvPicPr>
          <p:cNvPr id="5" name="Picture 5" descr="u01-04-P374514">
            <a:extLst>
              <a:ext uri="{FF2B5EF4-FFF2-40B4-BE49-F238E27FC236}">
                <a16:creationId xmlns:a16="http://schemas.microsoft.com/office/drawing/2014/main" id="{D88F9BB8-4EBB-CE4D-AC21-89B981768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0480" y="1045492"/>
            <a:ext cx="4901746" cy="3711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9526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481876" y="1728518"/>
            <a:ext cx="4153988" cy="2886892"/>
          </a:xfrm>
        </p:spPr>
        <p:txBody>
          <a:bodyPr wrap="square" anchor="t">
            <a:norm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Preprocessor removes comments and expands macros</a:t>
            </a:r>
          </a:p>
          <a:p>
            <a:pPr>
              <a:spcBef>
                <a:spcPts val="800"/>
              </a:spcBef>
            </a:pPr>
            <a:r>
              <a:rPr lang="en-US" dirty="0"/>
              <a:t>May delete code to provide conditional compilation, allowing multiple versions from the same source</a:t>
            </a:r>
          </a:p>
          <a:p>
            <a:pPr>
              <a:spcBef>
                <a:spcPts val="800"/>
              </a:spcBef>
            </a:pPr>
            <a:r>
              <a:rPr lang="en-US" dirty="0"/>
              <a:t>Generates assembly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366" y="528090"/>
            <a:ext cx="3614090" cy="83700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Example:  C</a:t>
            </a:r>
          </a:p>
        </p:txBody>
      </p:sp>
      <p:pic>
        <p:nvPicPr>
          <p:cNvPr id="6" name="Picture 5" descr="u01-06-P374514">
            <a:extLst>
              <a:ext uri="{FF2B5EF4-FFF2-40B4-BE49-F238E27FC236}">
                <a16:creationId xmlns:a16="http://schemas.microsoft.com/office/drawing/2014/main" id="{6581D0F2-36DB-F145-8FC0-611D1139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270" y="581068"/>
            <a:ext cx="3097213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0644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481876" y="1728518"/>
            <a:ext cx="4153988" cy="2886892"/>
          </a:xfrm>
        </p:spPr>
        <p:txBody>
          <a:bodyPr wrap="square" anchor="t">
            <a:norm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Languages generating a known language [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/>
              <a:t>]</a:t>
            </a:r>
          </a:p>
          <a:p>
            <a:pPr>
              <a:spcBef>
                <a:spcPts val="800"/>
              </a:spcBef>
            </a:pPr>
            <a:r>
              <a:rPr lang="en-US" dirty="0"/>
              <a:t>Easier</a:t>
            </a:r>
          </a:p>
          <a:p>
            <a:pPr>
              <a:spcBef>
                <a:spcPts val="800"/>
              </a:spcBef>
            </a:pPr>
            <a:r>
              <a:rPr lang="en-US" dirty="0"/>
              <a:t>More portable</a:t>
            </a:r>
          </a:p>
          <a:p>
            <a:pPr>
              <a:spcBef>
                <a:spcPts val="800"/>
              </a:spcBef>
            </a:pPr>
            <a:r>
              <a:rPr lang="en-US" dirty="0"/>
              <a:t>Utilizes optimizing capabilities of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/>
              <a:t> compiler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366" y="528090"/>
            <a:ext cx="4403498" cy="837009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Example:  [early] C++</a:t>
            </a:r>
          </a:p>
        </p:txBody>
      </p:sp>
      <p:pic>
        <p:nvPicPr>
          <p:cNvPr id="5" name="Picture 5" descr="u01-07-P374514">
            <a:extLst>
              <a:ext uri="{FF2B5EF4-FFF2-40B4-BE49-F238E27FC236}">
                <a16:creationId xmlns:a16="http://schemas.microsoft.com/office/drawing/2014/main" id="{26A3E752-2922-F541-B09B-5156B191D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462" y="500356"/>
            <a:ext cx="2571206" cy="455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2254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20" y="1564059"/>
            <a:ext cx="2779815" cy="1235396"/>
          </a:xfrm>
        </p:spPr>
        <p:txBody>
          <a:bodyPr wrap="square" anchor="t">
            <a:normAutofit fontScale="90000"/>
          </a:bodyPr>
          <a:lstStyle/>
          <a:p>
            <a:pPr algn="ctr"/>
            <a:r>
              <a:rPr lang="en-US" dirty="0"/>
              <a:t>Compilation:  Detailed </a:t>
            </a:r>
            <a:br>
              <a:rPr lang="en-US" dirty="0"/>
            </a:br>
            <a:r>
              <a:rPr lang="en-US" dirty="0"/>
              <a:t>View</a:t>
            </a:r>
          </a:p>
        </p:txBody>
      </p:sp>
      <p:pic>
        <p:nvPicPr>
          <p:cNvPr id="7" name="Picture 14" descr="f01-03-P374514">
            <a:extLst>
              <a:ext uri="{FF2B5EF4-FFF2-40B4-BE49-F238E27FC236}">
                <a16:creationId xmlns:a16="http://schemas.microsoft.com/office/drawing/2014/main" id="{60648EF2-DDFE-6148-AC5D-B83912D1C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779" y="746818"/>
            <a:ext cx="61214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9577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89956" y="1365099"/>
            <a:ext cx="7920790" cy="1744720"/>
          </a:xfrm>
        </p:spPr>
        <p:txBody>
          <a:bodyPr wrap="square" anchor="t">
            <a:norm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Implements a virtual machine</a:t>
            </a:r>
          </a:p>
          <a:p>
            <a:pPr>
              <a:spcBef>
                <a:spcPts val="800"/>
              </a:spcBef>
            </a:pPr>
            <a:r>
              <a:rPr lang="en-US" dirty="0"/>
              <a:t>Fetches, analyzes, and executes source code one instruction at a time</a:t>
            </a:r>
          </a:p>
          <a:p>
            <a:pPr>
              <a:spcBef>
                <a:spcPts val="800"/>
              </a:spcBef>
            </a:pPr>
            <a:r>
              <a:rPr lang="en-US" dirty="0"/>
              <a:t>Interactive, but slower</a:t>
            </a:r>
          </a:p>
          <a:p>
            <a:pPr>
              <a:spcBef>
                <a:spcPts val="800"/>
              </a:spcBef>
            </a:pPr>
            <a:r>
              <a:rPr lang="en-US" dirty="0"/>
              <a:t>Lisp, Prolog, many scripting languages, SQL interpreter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56" y="528090"/>
            <a:ext cx="7556500" cy="83700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Interpreter:  High Level View</a:t>
            </a:r>
          </a:p>
        </p:txBody>
      </p:sp>
      <p:pic>
        <p:nvPicPr>
          <p:cNvPr id="6" name="Picture 5" descr="u01-02-P374514">
            <a:extLst>
              <a:ext uri="{FF2B5EF4-FFF2-40B4-BE49-F238E27FC236}">
                <a16:creationId xmlns:a16="http://schemas.microsoft.com/office/drawing/2014/main" id="{A5A239C5-8CCA-D54D-9EA1-2348BD1A0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64995" y="3352709"/>
            <a:ext cx="6471874" cy="8412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490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F5DE36-D28C-C049-8B37-0D44B3076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98" y="723896"/>
            <a:ext cx="6367389" cy="380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2187" y="2435598"/>
            <a:ext cx="2779815" cy="1664916"/>
          </a:xfrm>
        </p:spPr>
        <p:txBody>
          <a:bodyPr wrap="square" anchor="t">
            <a:normAutofit fontScale="90000"/>
          </a:bodyPr>
          <a:lstStyle/>
          <a:p>
            <a:pPr algn="ctr"/>
            <a:r>
              <a:rPr lang="en-US" dirty="0"/>
              <a:t>Interpretation:  Detailed </a:t>
            </a:r>
            <a:br>
              <a:rPr lang="en-US" dirty="0"/>
            </a:br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6903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Study Programming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Central to Computing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What is under the hood?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How does the engine run?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with language selection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Easier to learn new languages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 you make better use of the language you choose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 you utilize tools</a:t>
            </a:r>
          </a:p>
        </p:txBody>
      </p:sp>
    </p:spTree>
    <p:extLst>
      <p:ext uri="{BB962C8B-B14F-4D97-AF65-F5344CB8AC3E}">
        <p14:creationId xmlns:p14="http://schemas.microsoft.com/office/powerpoint/2010/main" val="1085554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01-03-P374514">
            <a:extLst>
              <a:ext uri="{FF2B5EF4-FFF2-40B4-BE49-F238E27FC236}">
                <a16:creationId xmlns:a16="http://schemas.microsoft.com/office/drawing/2014/main" id="{92831380-5A36-7B46-89FB-1FC5D7AD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36620"/>
            <a:ext cx="527526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8018" y="1209234"/>
            <a:ext cx="7046026" cy="1596310"/>
          </a:xfrm>
        </p:spPr>
        <p:txBody>
          <a:bodyPr wrap="square" anchor="t">
            <a:norm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/>
              <a:t>Interpreted</a:t>
            </a:r>
            <a:r>
              <a:rPr lang="en-US" dirty="0"/>
              <a:t>:  initial translator is “simple”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Most interpreted languages use a preprocessor to remove comments and white space, group characters (such as keywords, identifiers, numbers, and symbols) into tokens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56" y="528090"/>
            <a:ext cx="7556500" cy="83700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Combination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243ECB-5D92-C841-B088-90B7743E4DFF}"/>
              </a:ext>
            </a:extLst>
          </p:cNvPr>
          <p:cNvSpPr txBox="1">
            <a:spLocks/>
          </p:cNvSpPr>
          <p:nvPr/>
        </p:nvSpPr>
        <p:spPr bwMode="auto">
          <a:xfrm>
            <a:off x="4326083" y="2607187"/>
            <a:ext cx="4527961" cy="175900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/>
              <a:t>Compiled</a:t>
            </a:r>
            <a:r>
              <a:rPr lang="en-US" dirty="0"/>
              <a:t>:  translator is “complicated”</a:t>
            </a:r>
          </a:p>
          <a:p>
            <a:pPr defTabSz="914400">
              <a:spcBef>
                <a:spcPts val="800"/>
              </a:spcBef>
            </a:pPr>
            <a:r>
              <a:rPr lang="en-US" dirty="0" err="1"/>
              <a:t>Translater</a:t>
            </a:r>
            <a:r>
              <a:rPr lang="en-US" dirty="0"/>
              <a:t> analyzes thoroughly</a:t>
            </a:r>
          </a:p>
          <a:p>
            <a:pPr defTabSz="914400">
              <a:spcBef>
                <a:spcPts val="800"/>
              </a:spcBef>
            </a:pPr>
            <a:r>
              <a:rPr lang="en-US" dirty="0"/>
              <a:t>Generates code in a language that is not similar to the source </a:t>
            </a:r>
            <a:r>
              <a:rPr lang="en-US" dirty="0" err="1"/>
              <a:t>langauge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2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000" dirty="0"/>
              <a:t>Combination Example: 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154326"/>
            <a:ext cx="2951778" cy="464918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/>
              <a:t>Early Implementation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EDF0FBE1-CD15-754C-B581-350CF596E95D}"/>
              </a:ext>
            </a:extLst>
          </p:cNvPr>
          <p:cNvSpPr/>
          <p:nvPr/>
        </p:nvSpPr>
        <p:spPr>
          <a:xfrm>
            <a:off x="404070" y="2440578"/>
            <a:ext cx="1198308" cy="976699"/>
          </a:xfrm>
          <a:prstGeom prst="flowChartAlternateProcess">
            <a:avLst/>
          </a:prstGeom>
          <a:solidFill>
            <a:srgbClr val="FFFED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Source </a:t>
            </a:r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3B8C282-89FE-C540-8AE7-2CDB7C11F056}"/>
              </a:ext>
            </a:extLst>
          </p:cNvPr>
          <p:cNvSpPr/>
          <p:nvPr/>
        </p:nvSpPr>
        <p:spPr>
          <a:xfrm>
            <a:off x="1706880" y="2619453"/>
            <a:ext cx="1018903" cy="61894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javac</a:t>
            </a:r>
            <a:endParaRPr lang="en-US" dirty="0"/>
          </a:p>
        </p:txBody>
      </p: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2C200B93-2DC5-444C-87DF-C6273BE9A50D}"/>
              </a:ext>
            </a:extLst>
          </p:cNvPr>
          <p:cNvSpPr/>
          <p:nvPr/>
        </p:nvSpPr>
        <p:spPr>
          <a:xfrm>
            <a:off x="2830285" y="2440578"/>
            <a:ext cx="1198308" cy="976699"/>
          </a:xfrm>
          <a:prstGeom prst="flowChartAlternateProcess">
            <a:avLst/>
          </a:prstGeom>
          <a:solidFill>
            <a:srgbClr val="FFFED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Byte </a:t>
            </a:r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228E881-E77B-654C-971B-659A89D63DC4}"/>
              </a:ext>
            </a:extLst>
          </p:cNvPr>
          <p:cNvSpPr/>
          <p:nvPr/>
        </p:nvSpPr>
        <p:spPr>
          <a:xfrm>
            <a:off x="4133095" y="2619453"/>
            <a:ext cx="1018903" cy="61894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JVM</a:t>
            </a:r>
          </a:p>
        </p:txBody>
      </p:sp>
      <p:sp>
        <p:nvSpPr>
          <p:cNvPr id="19" name="Sun 18">
            <a:extLst>
              <a:ext uri="{FF2B5EF4-FFF2-40B4-BE49-F238E27FC236}">
                <a16:creationId xmlns:a16="http://schemas.microsoft.com/office/drawing/2014/main" id="{27536E57-9049-7E43-A2AE-A99E8841E418}"/>
              </a:ext>
            </a:extLst>
          </p:cNvPr>
          <p:cNvSpPr/>
          <p:nvPr/>
        </p:nvSpPr>
        <p:spPr>
          <a:xfrm>
            <a:off x="5269133" y="1337869"/>
            <a:ext cx="3401568" cy="3182112"/>
          </a:xfrm>
          <a:prstGeom prst="sun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Your 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3771135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000" dirty="0"/>
              <a:t>Combination Example: 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154326"/>
            <a:ext cx="2951778" cy="464918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/>
              <a:t>Current Implementation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EDF0FBE1-CD15-754C-B581-350CF596E95D}"/>
              </a:ext>
            </a:extLst>
          </p:cNvPr>
          <p:cNvSpPr/>
          <p:nvPr/>
        </p:nvSpPr>
        <p:spPr>
          <a:xfrm>
            <a:off x="404070" y="2440578"/>
            <a:ext cx="1198308" cy="976699"/>
          </a:xfrm>
          <a:prstGeom prst="flowChartAlternateProcess">
            <a:avLst/>
          </a:prstGeom>
          <a:solidFill>
            <a:srgbClr val="FFFED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Source </a:t>
            </a:r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3B8C282-89FE-C540-8AE7-2CDB7C11F056}"/>
              </a:ext>
            </a:extLst>
          </p:cNvPr>
          <p:cNvSpPr/>
          <p:nvPr/>
        </p:nvSpPr>
        <p:spPr>
          <a:xfrm>
            <a:off x="1706880" y="2619453"/>
            <a:ext cx="1018903" cy="61894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javac</a:t>
            </a:r>
            <a:endParaRPr lang="en-US" dirty="0"/>
          </a:p>
        </p:txBody>
      </p: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2C200B93-2DC5-444C-87DF-C6273BE9A50D}"/>
              </a:ext>
            </a:extLst>
          </p:cNvPr>
          <p:cNvSpPr/>
          <p:nvPr/>
        </p:nvSpPr>
        <p:spPr>
          <a:xfrm>
            <a:off x="2830285" y="2440578"/>
            <a:ext cx="1198308" cy="976699"/>
          </a:xfrm>
          <a:prstGeom prst="flowChartAlternateProcess">
            <a:avLst/>
          </a:prstGeom>
          <a:solidFill>
            <a:srgbClr val="FFFED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Byte </a:t>
            </a:r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420F1F7D-0880-FE46-8C98-D2EA6D71AD19}"/>
              </a:ext>
            </a:extLst>
          </p:cNvPr>
          <p:cNvSpPr/>
          <p:nvPr/>
        </p:nvSpPr>
        <p:spPr>
          <a:xfrm>
            <a:off x="7137555" y="2440574"/>
            <a:ext cx="1198308" cy="976699"/>
          </a:xfrm>
          <a:prstGeom prst="flowChartAlternateProcess">
            <a:avLst/>
          </a:prstGeom>
          <a:solidFill>
            <a:srgbClr val="FFFED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53A3BDAB-439C-7D41-9580-DDE70E330054}"/>
              </a:ext>
            </a:extLst>
          </p:cNvPr>
          <p:cNvSpPr/>
          <p:nvPr/>
        </p:nvSpPr>
        <p:spPr>
          <a:xfrm>
            <a:off x="4150514" y="2329223"/>
            <a:ext cx="2865120" cy="1199402"/>
          </a:xfrm>
          <a:prstGeom prst="stripedRightArrow">
            <a:avLst/>
          </a:prstGeom>
          <a:solidFill>
            <a:schemeClr val="tx2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interpreted by</a:t>
            </a:r>
          </a:p>
          <a:p>
            <a:pPr algn="ctr"/>
            <a:r>
              <a:rPr lang="en-US" dirty="0"/>
              <a:t>JIT Compiler</a:t>
            </a:r>
          </a:p>
        </p:txBody>
      </p:sp>
    </p:spTree>
    <p:extLst>
      <p:ext uri="{BB962C8B-B14F-4D97-AF65-F5344CB8AC3E}">
        <p14:creationId xmlns:p14="http://schemas.microsoft.com/office/powerpoint/2010/main" val="1393308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488266" cy="837009"/>
          </a:xfrm>
        </p:spPr>
        <p:txBody>
          <a:bodyPr/>
          <a:lstStyle/>
          <a:p>
            <a:r>
              <a:rPr lang="en-US" sz="3000" dirty="0"/>
              <a:t>Programming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Compilers do not exist in isolation, programmers are assisted by tools.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/>
              <a:t>Cross referencing:  find point where object is defined given where used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/>
              <a:t>Style checking and pretty printing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/>
              <a:t>Configuration management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/>
              <a:t>Profilers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/>
              <a:t>Debuggers</a:t>
            </a:r>
          </a:p>
          <a:p>
            <a:pPr>
              <a:spcBef>
                <a:spcPts val="800"/>
              </a:spcBef>
            </a:pPr>
            <a:r>
              <a:rPr lang="en-US" dirty="0"/>
              <a:t>IDE (Integrated Development Environments)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/>
              <a:t>Editors specialized for language syntax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/>
              <a:t>Internally maintain AST (abstract syntax tree)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/>
              <a:t>Refactoring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/>
              <a:t>Eclipse, IntelliJ, Visual Studio, XCode, …</a:t>
            </a:r>
          </a:p>
        </p:txBody>
      </p:sp>
    </p:spTree>
    <p:extLst>
      <p:ext uri="{BB962C8B-B14F-4D97-AF65-F5344CB8AC3E}">
        <p14:creationId xmlns:p14="http://schemas.microsoft.com/office/powerpoint/2010/main" val="4278940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7556500" cy="837009"/>
          </a:xfrm>
        </p:spPr>
        <p:txBody>
          <a:bodyPr/>
          <a:lstStyle/>
          <a:p>
            <a:r>
              <a:rPr lang="en-US" dirty="0"/>
              <a:t>Long list…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7556500" cy="30741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4 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&gt;−∞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>
                  <a:buFont typeface="Wingdings" charset="2"/>
                  <a:buChar char="Ø"/>
                </a:pPr>
                <a:r>
                  <a:rPr lang="en-US" i="1" dirty="0">
                    <a:latin typeface="Cambria Math" charset="0"/>
                  </a:rPr>
                  <a:t>P(3)</a:t>
                </a:r>
                <a:r>
                  <a:rPr lang="en-US" dirty="0">
                    <a:latin typeface="Cambria Math" charset="0"/>
                  </a:rPr>
                  <a:t>: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i="1" dirty="0">
                    <a:latin typeface="Cambria Math" charset="0"/>
                  </a:rPr>
                  <a:t>P(5)</a:t>
                </a:r>
                <a:r>
                  <a:rPr lang="en-US" dirty="0">
                    <a:latin typeface="Cambria Math" charset="0"/>
                  </a:rPr>
                  <a:t>: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Q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𝑜𝑑𝑑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number,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>
                  <a:buFont typeface="Wingdings" charset="2"/>
                  <a:buChar char="Ø"/>
                </a:pPr>
                <a:r>
                  <a:rPr lang="en-US" i="1" dirty="0">
                    <a:latin typeface="Cambria Math" charset="0"/>
                  </a:rPr>
                  <a:t>Q(2017)</a:t>
                </a:r>
                <a:r>
                  <a:rPr lang="en-US" dirty="0">
                    <a:latin typeface="Cambria Math" charset="0"/>
                  </a:rPr>
                  <a:t>:</a:t>
                </a:r>
                <a:endParaRPr lang="en-US" i="1" dirty="0">
                  <a:latin typeface="Cambria Math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lang="en-US" i="1" dirty="0">
                    <a:latin typeface="Cambria Math" charset="0"/>
                  </a:rPr>
                  <a:t>Q(3100)</a:t>
                </a:r>
                <a:r>
                  <a:rPr lang="en-US" dirty="0">
                    <a:latin typeface="Cambria Math" charset="0"/>
                  </a:rPr>
                  <a:t>: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 word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‘a’,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lang="en-US" i="1" dirty="0">
                    <a:latin typeface="Cambria Math" charset="0"/>
                  </a:rPr>
                  <a:t>S(applications)</a:t>
                </a:r>
                <a:r>
                  <a:rPr lang="en-US" dirty="0">
                    <a:latin typeface="Cambria Math" charset="0"/>
                  </a:rPr>
                  <a:t>:</a:t>
                </a:r>
                <a:endParaRPr lang="en-US" i="1" dirty="0">
                  <a:latin typeface="Cambria Math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lang="en-US" i="1" dirty="0">
                    <a:latin typeface="Cambria Math" charset="0"/>
                  </a:rPr>
                  <a:t>S(discrete)</a:t>
                </a:r>
                <a:r>
                  <a:rPr lang="en-US" dirty="0">
                    <a:latin typeface="Cambria Math" charset="0"/>
                  </a:rPr>
                  <a:t>:</a:t>
                </a:r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7556500" cy="3074120"/>
              </a:xfrm>
              <a:blipFill>
                <a:blip r:embed="rId2"/>
                <a:stretch>
                  <a:fillRect l="-168" t="-823" b="-20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015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7" y="1730863"/>
                <a:ext cx="8293619" cy="30741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i="1" dirty="0">
                    <a:sym typeface="Symbol" charset="2"/>
                  </a:rPr>
                  <a:t>Every</a:t>
                </a:r>
                <a:r>
                  <a:rPr lang="en-US" sz="2200" dirty="0">
                    <a:sym typeface="Symbol" charset="2"/>
                  </a:rPr>
                  <a:t> computer science </a:t>
                </a:r>
                <a:r>
                  <a:rPr lang="en-US" sz="2200" i="1" dirty="0">
                    <a:sym typeface="Symbol" charset="2"/>
                  </a:rPr>
                  <a:t>student</a:t>
                </a:r>
                <a:r>
                  <a:rPr lang="en-US" sz="2200" dirty="0">
                    <a:sym typeface="Symbol" charset="2"/>
                  </a:rPr>
                  <a:t> needs a course in </a:t>
                </a:r>
                <a:r>
                  <a:rPr lang="en-US" sz="2200" i="1" dirty="0">
                    <a:sym typeface="Symbol" charset="2"/>
                  </a:rPr>
                  <a:t>discrete </a:t>
                </a:r>
                <a:r>
                  <a:rPr lang="en-US" sz="2200" i="1" dirty="0" err="1">
                    <a:sym typeface="Symbol" charset="2"/>
                  </a:rPr>
                  <a:t>mathematiatics</a:t>
                </a:r>
                <a:r>
                  <a:rPr lang="en-US" sz="2200" dirty="0">
                    <a:sym typeface="Symbol" charset="2"/>
                  </a:rPr>
                  <a:t>.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sz="2200" dirty="0">
                    <a:sym typeface="Symbol" charset="2"/>
                  </a:rPr>
                  <a:t>:  the set of all computer science students,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𝑈</m:t>
                    </m:r>
                    <m:r>
                      <a:rPr lang="en-US" sz="22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ym typeface="Symbol" charset="2"/>
                </a:endParaRP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sym typeface="Symbol" charset="2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Symbol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  <a:sym typeface="Symbol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>
                    <a:sym typeface="Symbol" charset="2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sym typeface="Symbol" charset="2"/>
                      </a:rPr>
                      <m:t>𝑥</m:t>
                    </m:r>
                  </m:oMath>
                </a14:m>
                <a:r>
                  <a:rPr lang="en-US" sz="2200" dirty="0">
                    <a:sym typeface="Symbol" charset="2"/>
                  </a:rPr>
                  <a:t> needs a course in discrete mathematics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>
                    <a:sym typeface="Symbol" charset="2"/>
                  </a:rPr>
                  <a:t>?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sym typeface="Symbol" charset="2"/>
                      </a:rPr>
                      <m:t>𝑦</m:t>
                    </m:r>
                  </m:oMath>
                </a14:m>
                <a:r>
                  <a:rPr lang="en-US" sz="2200" dirty="0">
                    <a:sym typeface="Symbol" charset="2"/>
                  </a:rPr>
                  <a:t>?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200" dirty="0">
                    <a:sym typeface="Symbol" charset="2"/>
                  </a:rPr>
                  <a:t>?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en-US" sz="2200" dirty="0">
                    <a:sym typeface="Symbol" charset="2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7" y="1730863"/>
                <a:ext cx="8293619" cy="3074120"/>
              </a:xfrm>
              <a:blipFill>
                <a:blip r:embed="rId2"/>
                <a:stretch>
                  <a:fillRect l="-917" t="-1235" b="-9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22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3740"/>
            <a:ext cx="7556500" cy="837009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0749"/>
                <a:ext cx="7556500" cy="30741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∧∃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≢∃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∧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𝑒𝑣𝑒𝑛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𝑜𝑑𝑑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0749"/>
                <a:ext cx="7556500" cy="3074120"/>
              </a:xfrm>
              <a:blipFill rotWithShape="0">
                <a:blip r:embed="rId2"/>
                <a:stretch>
                  <a:fillRect l="-565" t="-15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89515" y="1850567"/>
                <a:ext cx="5399314" cy="178510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We can satisfy the left side, for 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 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is-I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∃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𝑥𝑃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7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 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is-I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∃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𝑥𝑄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Then,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∧∃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</m:oMath>
                </a14:m>
                <a:endParaRPr lang="en-US" sz="2200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515" y="1850567"/>
                <a:ext cx="5399314" cy="1785104"/>
              </a:xfrm>
              <a:prstGeom prst="rect">
                <a:avLst/>
              </a:prstGeom>
              <a:blipFill rotWithShape="0">
                <a:blip r:embed="rId3"/>
                <a:stretch>
                  <a:fillRect l="-1467" t="-5479" b="-3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5944" y="3812117"/>
            <a:ext cx="5715000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However, there is no integer that is both even and odd at the same time, therefore</a:t>
            </a:r>
            <a:r>
              <a:rPr lang="mr-IN" sz="2200" dirty="0"/>
              <a:t>…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12045" y="3962405"/>
                <a:ext cx="2960915" cy="4308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∃</m:t>
                      </m:r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∧</m:t>
                          </m:r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𝑭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45" y="3962405"/>
                <a:ext cx="2960915" cy="430887"/>
              </a:xfrm>
              <a:prstGeom prst="rect">
                <a:avLst/>
              </a:prstGeom>
              <a:blipFill rotWithShape="0">
                <a:blip r:embed="rId4"/>
                <a:stretch>
                  <a:fillRect t="-100000" b="-1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826685" y="3488499"/>
            <a:ext cx="1816274" cy="61377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16671" y="3350452"/>
                <a:ext cx="1792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↔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671" y="3350452"/>
                <a:ext cx="179225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428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Study Programming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Central to Computing</a:t>
            </a:r>
          </a:p>
          <a:p>
            <a:pPr>
              <a:spcBef>
                <a:spcPts val="800"/>
              </a:spcBef>
            </a:pPr>
            <a:r>
              <a:rPr lang="en-US" dirty="0"/>
              <a:t>Helps with language selection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Some tasks easier in certain languages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You cannot use a language (or language type) you do not understand 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Easier to learn new languages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 you make better use of the language you choose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 you utilize tools</a:t>
            </a:r>
          </a:p>
        </p:txBody>
      </p:sp>
    </p:spTree>
    <p:extLst>
      <p:ext uri="{BB962C8B-B14F-4D97-AF65-F5344CB8AC3E}">
        <p14:creationId xmlns:p14="http://schemas.microsoft.com/office/powerpoint/2010/main" val="30088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Study Programming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Central to Computing</a:t>
            </a:r>
          </a:p>
          <a:p>
            <a:pPr>
              <a:spcBef>
                <a:spcPts val="800"/>
              </a:spcBef>
            </a:pPr>
            <a:r>
              <a:rPr lang="en-US" dirty="0"/>
              <a:t>Helps with language selection</a:t>
            </a:r>
          </a:p>
          <a:p>
            <a:pPr>
              <a:spcBef>
                <a:spcPts val="800"/>
              </a:spcBef>
            </a:pPr>
            <a:r>
              <a:rPr lang="en-US" dirty="0"/>
              <a:t>Easier to learn new languages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Similarities in language “family trees”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Conceptual similarities (iteration, recursion, </a:t>
            </a:r>
            <a:r>
              <a:rPr lang="en-US" dirty="0" err="1"/>
              <a:t>etc</a:t>
            </a:r>
            <a:r>
              <a:rPr lang="en-US" dirty="0"/>
              <a:t>) assist in learning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 you make better use of the language you choose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 you utilize tools</a:t>
            </a:r>
          </a:p>
        </p:txBody>
      </p:sp>
    </p:spTree>
    <p:extLst>
      <p:ext uri="{BB962C8B-B14F-4D97-AF65-F5344CB8AC3E}">
        <p14:creationId xmlns:p14="http://schemas.microsoft.com/office/powerpoint/2010/main" val="18778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Study Programming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Central to Computing</a:t>
            </a:r>
          </a:p>
          <a:p>
            <a:pPr>
              <a:spcBef>
                <a:spcPts val="800"/>
              </a:spcBef>
            </a:pPr>
            <a:r>
              <a:rPr lang="en-US" dirty="0"/>
              <a:t>Helps with language selection</a:t>
            </a:r>
          </a:p>
          <a:p>
            <a:pPr>
              <a:spcBef>
                <a:spcPts val="800"/>
              </a:spcBef>
            </a:pPr>
            <a:r>
              <a:rPr lang="en-US" dirty="0"/>
              <a:t>Easier to learn new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Help you make better use of the language you choose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Understand non-obvious features (lambdas in C++/Java motivated by lambda calculus and functional programming)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Choose alternatives based upon knowledge of implementation costs (simple arithmetic:  x*x instead of x**2, avoid call-by-value with large data items)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Know how to do things in languages that do not support operations explicitly 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 you utilize tools</a:t>
            </a:r>
          </a:p>
        </p:txBody>
      </p:sp>
    </p:spTree>
    <p:extLst>
      <p:ext uri="{BB962C8B-B14F-4D97-AF65-F5344CB8AC3E}">
        <p14:creationId xmlns:p14="http://schemas.microsoft.com/office/powerpoint/2010/main" val="364888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Study Programming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Central to Computing</a:t>
            </a:r>
          </a:p>
          <a:p>
            <a:pPr>
              <a:spcBef>
                <a:spcPts val="800"/>
              </a:spcBef>
            </a:pPr>
            <a:r>
              <a:rPr lang="en-US" dirty="0"/>
              <a:t>Helps with language selection</a:t>
            </a:r>
          </a:p>
          <a:p>
            <a:pPr>
              <a:spcBef>
                <a:spcPts val="800"/>
              </a:spcBef>
            </a:pPr>
            <a:r>
              <a:rPr lang="en-US" dirty="0"/>
              <a:t>Easier to learn new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Help you make better use of the language you choose</a:t>
            </a:r>
          </a:p>
          <a:p>
            <a:pPr>
              <a:spcBef>
                <a:spcPts val="800"/>
              </a:spcBef>
            </a:pPr>
            <a:r>
              <a:rPr lang="en-US" dirty="0"/>
              <a:t>Help you utilize tools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Assemblers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Debuggers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Linkers</a:t>
            </a:r>
          </a:p>
        </p:txBody>
      </p:sp>
    </p:spTree>
    <p:extLst>
      <p:ext uri="{BB962C8B-B14F-4D97-AF65-F5344CB8AC3E}">
        <p14:creationId xmlns:p14="http://schemas.microsoft.com/office/powerpoint/2010/main" val="280325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251138" cy="837009"/>
          </a:xfrm>
        </p:spPr>
        <p:txBody>
          <a:bodyPr/>
          <a:lstStyle/>
          <a:p>
            <a:r>
              <a:rPr lang="en-US" dirty="0"/>
              <a:t>Why Study Programming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89"/>
            <a:ext cx="8251137" cy="355981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Central to Computing</a:t>
            </a:r>
          </a:p>
          <a:p>
            <a:pPr>
              <a:spcBef>
                <a:spcPts val="800"/>
              </a:spcBef>
            </a:pPr>
            <a:r>
              <a:rPr lang="en-US" dirty="0"/>
              <a:t>Helps with language selection</a:t>
            </a:r>
          </a:p>
          <a:p>
            <a:pPr>
              <a:spcBef>
                <a:spcPts val="800"/>
              </a:spcBef>
            </a:pPr>
            <a:r>
              <a:rPr lang="en-US" dirty="0"/>
              <a:t>Easier to learn new languages</a:t>
            </a:r>
          </a:p>
          <a:p>
            <a:pPr>
              <a:spcBef>
                <a:spcPts val="800"/>
              </a:spcBef>
            </a:pPr>
            <a:r>
              <a:rPr lang="en-US" dirty="0"/>
              <a:t>Help you make better use of the language you choose</a:t>
            </a:r>
          </a:p>
          <a:p>
            <a:pPr>
              <a:spcBef>
                <a:spcPts val="800"/>
              </a:spcBef>
            </a:pPr>
            <a:r>
              <a:rPr lang="en-US" dirty="0"/>
              <a:t>Help you utilize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A8571-7326-0A4D-9FE4-0169061D42B6}"/>
              </a:ext>
            </a:extLst>
          </p:cNvPr>
          <p:cNvSpPr txBox="1"/>
          <p:nvPr/>
        </p:nvSpPr>
        <p:spPr>
          <a:xfrm>
            <a:off x="4204926" y="1322841"/>
            <a:ext cx="4497371" cy="646331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better use of language technology wherever it appears or may be useful</a:t>
            </a:r>
          </a:p>
        </p:txBody>
      </p:sp>
    </p:spTree>
    <p:extLst>
      <p:ext uri="{BB962C8B-B14F-4D97-AF65-F5344CB8AC3E}">
        <p14:creationId xmlns:p14="http://schemas.microsoft.com/office/powerpoint/2010/main" val="3264247062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1706</Words>
  <Application>Microsoft Macintosh PowerPoint</Application>
  <PresentationFormat>On-screen Show (16:9)</PresentationFormat>
  <Paragraphs>308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</vt:lpstr>
      <vt:lpstr>Cambria Math</vt:lpstr>
      <vt:lpstr>Consolas</vt:lpstr>
      <vt:lpstr>Rockwell</vt:lpstr>
      <vt:lpstr>Wingdings</vt:lpstr>
      <vt:lpstr>PNE Theme Slide Deck</vt:lpstr>
      <vt:lpstr>Introduction</vt:lpstr>
      <vt:lpstr>Outline</vt:lpstr>
      <vt:lpstr>Why Study Programming Languages?</vt:lpstr>
      <vt:lpstr>Why Study Programming Languages?</vt:lpstr>
      <vt:lpstr>Why Study Programming Languages?</vt:lpstr>
      <vt:lpstr>Why Study Programming Languages?</vt:lpstr>
      <vt:lpstr>Why Study Programming Languages?</vt:lpstr>
      <vt:lpstr>Why Study Programming Languages?</vt:lpstr>
      <vt:lpstr>Why Study Programming Languages?</vt:lpstr>
      <vt:lpstr>Why Study Programming Languages?</vt:lpstr>
      <vt:lpstr>Why Study Programming Languages?</vt:lpstr>
      <vt:lpstr>Programming Languages Give Us…</vt:lpstr>
      <vt:lpstr>Topics</vt:lpstr>
      <vt:lpstr>Topics</vt:lpstr>
      <vt:lpstr>Topics</vt:lpstr>
      <vt:lpstr>Topics</vt:lpstr>
      <vt:lpstr>Topics</vt:lpstr>
      <vt:lpstr>Why So Many Languages?</vt:lpstr>
      <vt:lpstr>What Makes a Language Successful?</vt:lpstr>
      <vt:lpstr>Interplay between Design and Implementation</vt:lpstr>
      <vt:lpstr>History of Languages</vt:lpstr>
      <vt:lpstr>Language Spectrum</vt:lpstr>
      <vt:lpstr>Declarative Language Families:  Functional</vt:lpstr>
      <vt:lpstr>Declarative Language Families:  Dataflow</vt:lpstr>
      <vt:lpstr>Declarative Language Families:  Logic</vt:lpstr>
      <vt:lpstr>Imperative Language Families:  von Neuman</vt:lpstr>
      <vt:lpstr>Imperative Language Families:  Object Oriented</vt:lpstr>
      <vt:lpstr>Imperative Language Families:  Scripting</vt:lpstr>
      <vt:lpstr>Imperative Language Families:  DSL / Embedded</vt:lpstr>
      <vt:lpstr>GC in C, OCaml, and Prolog</vt:lpstr>
      <vt:lpstr>Concurrent Languages</vt:lpstr>
      <vt:lpstr>Language Translation</vt:lpstr>
      <vt:lpstr>Compilation:  High Level View</vt:lpstr>
      <vt:lpstr>Example:  Fortran</vt:lpstr>
      <vt:lpstr>Example:  C</vt:lpstr>
      <vt:lpstr>Example:  [early] C++</vt:lpstr>
      <vt:lpstr>Compilation:  Detailed  View</vt:lpstr>
      <vt:lpstr>Interpreter:  High Level View</vt:lpstr>
      <vt:lpstr>Interpretation:  Detailed  View</vt:lpstr>
      <vt:lpstr>Combination</vt:lpstr>
      <vt:lpstr>Combination Example:  Java</vt:lpstr>
      <vt:lpstr>Combination Example:  Java</vt:lpstr>
      <vt:lpstr>Programming Environments</vt:lpstr>
      <vt:lpstr>Long list…</vt:lpstr>
      <vt:lpstr>Predicate Calculus</vt:lpstr>
      <vt:lpstr>Example Proof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Dobbins, Peter J</dc:creator>
  <cp:lastModifiedBy>Dobbins, Peter J</cp:lastModifiedBy>
  <cp:revision>10</cp:revision>
  <dcterms:created xsi:type="dcterms:W3CDTF">2020-08-31T19:45:45Z</dcterms:created>
  <dcterms:modified xsi:type="dcterms:W3CDTF">2020-09-01T18:56:28Z</dcterms:modified>
</cp:coreProperties>
</file>